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3"/>
  </p:notesMasterIdLst>
  <p:sldIdLst>
    <p:sldId id="256" r:id="rId2"/>
    <p:sldId id="272" r:id="rId3"/>
    <p:sldId id="261" r:id="rId4"/>
    <p:sldId id="259" r:id="rId5"/>
    <p:sldId id="269" r:id="rId6"/>
    <p:sldId id="273" r:id="rId7"/>
    <p:sldId id="258" r:id="rId8"/>
    <p:sldId id="268" r:id="rId9"/>
    <p:sldId id="265" r:id="rId10"/>
    <p:sldId id="275"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39"/>
    <p:restoredTop sz="94663"/>
  </p:normalViewPr>
  <p:slideViewPr>
    <p:cSldViewPr snapToGrid="0" snapToObjects="1">
      <p:cViewPr varScale="1">
        <p:scale>
          <a:sx n="117" d="100"/>
          <a:sy n="117" d="100"/>
        </p:scale>
        <p:origin x="103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F6D70-C0CC-3E4D-8D7B-895A74449C6B}" type="datetimeFigureOut">
              <a:rPr lang="en-US" smtClean="0"/>
              <a:pPr/>
              <a:t>11/2/20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86060-928B-914A-8E98-243381A9C8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means when potential members or donors are scrolling through their </a:t>
            </a:r>
            <a:r>
              <a:rPr lang="en-US" dirty="0" err="1"/>
              <a:t>Instagram</a:t>
            </a:r>
            <a:r>
              <a:rPr lang="en-US" dirty="0"/>
              <a:t> or </a:t>
            </a:r>
            <a:r>
              <a:rPr lang="en-US" dirty="0" err="1"/>
              <a:t>Facebook</a:t>
            </a:r>
            <a:r>
              <a:rPr lang="en-US" dirty="0"/>
              <a:t> feeds, visuals are vital to getting your message across and increasing awareness of your brand. The following video is a year in</a:t>
            </a:r>
            <a:r>
              <a:rPr lang="en-US" baseline="0" dirty="0"/>
              <a:t> one particular Pilot Club. The video was uploaded to </a:t>
            </a:r>
            <a:r>
              <a:rPr lang="en-US" baseline="0" dirty="0" err="1"/>
              <a:t>Facebook</a:t>
            </a:r>
            <a:r>
              <a:rPr lang="en-US" baseline="0" dirty="0"/>
              <a:t>.</a:t>
            </a:r>
            <a:endParaRPr lang="en-US" dirty="0"/>
          </a:p>
        </p:txBody>
      </p:sp>
      <p:sp>
        <p:nvSpPr>
          <p:cNvPr id="4" name="Slide Number Placeholder 3"/>
          <p:cNvSpPr>
            <a:spLocks noGrp="1"/>
          </p:cNvSpPr>
          <p:nvPr>
            <p:ph type="sldNum" sz="quarter" idx="10"/>
          </p:nvPr>
        </p:nvSpPr>
        <p:spPr/>
        <p:txBody>
          <a:bodyPr/>
          <a:lstStyle/>
          <a:p>
            <a:fld id="{AC486060-928B-914A-8E98-243381A9C84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44213AF-26F6-41FA-8D85-E2C5388D6E58}" type="datetimeFigureOut">
              <a:rPr lang="en-US" smtClean="0"/>
              <a:pPr/>
              <a:t>11/2/20</a:t>
            </a:fld>
            <a:endParaRPr lang="en-US" dirty="0">
              <a:solidFill>
                <a:srgbClr val="FFFFFF"/>
              </a:solidFill>
            </a:endParaRP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BFEFB7-D4FE-2548-9CC2-7019D5810BF9}" type="datetimeFigureOut">
              <a:rPr lang="en-US" smtClean="0"/>
              <a:pPr/>
              <a:t>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FEFB7-D4FE-2548-9CC2-7019D5810BF9}" type="datetimeFigureOut">
              <a:rPr lang="en-US" smtClean="0"/>
              <a:pPr/>
              <a:t>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BFEFB7-D4FE-2548-9CC2-7019D5810BF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BFEFB7-D4FE-2548-9CC2-7019D5810BF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BFEFB7-D4FE-2548-9CC2-7019D5810BF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9ABFEFB7-D4FE-2548-9CC2-7019D5810BF9}" type="datetimeFigureOut">
              <a:rPr lang="en-US" smtClean="0"/>
              <a:pPr/>
              <a:t>11/2/20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13A56EE-5B08-894C-812C-87A9347DCF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FEFB7-D4FE-2548-9CC2-7019D5810BF9}" type="datetimeFigureOut">
              <a:rPr lang="en-US" smtClean="0"/>
              <a:pPr/>
              <a:t>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BFEFB7-D4FE-2548-9CC2-7019D5810BF9}" type="datetimeFigureOut">
              <a:rPr lang="en-US" smtClean="0"/>
              <a:pPr/>
              <a:t>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A56EE-5B08-894C-812C-87A9347DCF56}"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BFEFB7-D4FE-2548-9CC2-7019D5810BF9}" type="datetimeFigureOut">
              <a:rPr lang="en-US" smtClean="0"/>
              <a:pPr/>
              <a:t>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A56EE-5B08-894C-812C-87A9347DCF56}"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9ABFEFB7-D4FE-2548-9CC2-7019D5810BF9}" type="datetimeFigureOut">
              <a:rPr lang="en-US" smtClean="0"/>
              <a:pPr/>
              <a:t>11/2/20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13A56EE-5B08-894C-812C-87A9347DCF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20.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ilotinternational.org" TargetMode="External"/><Relationship Id="rId2" Type="http://schemas.openxmlformats.org/officeDocument/2006/relationships/hyperlink" Target="https://www.pilotinternational.org/pilotinternationalbrand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7.pdf"/><Relationship Id="rId3" Type="http://schemas.openxmlformats.org/officeDocument/2006/relationships/image" Target="../media/image17.pdf"/><Relationship Id="rId7" Type="http://schemas.openxmlformats.org/officeDocument/2006/relationships/image" Target="../media/image20.jpeg"/><Relationship Id="rId12"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5.pdf"/><Relationship Id="rId5" Type="http://schemas.openxmlformats.org/officeDocument/2006/relationships/image" Target="../media/image18.jpeg"/><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3.pdf"/><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youtube.com/watch?feature=youtu.be&amp;v=7Txk0ZdwQKw"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24200"/>
            <a:ext cx="8305800" cy="1914144"/>
          </a:xfrm>
        </p:spPr>
        <p:txBody>
          <a:bodyPr/>
          <a:lstStyle/>
          <a:p>
            <a:pPr algn="ctr"/>
            <a:r>
              <a:rPr lang="en-US" sz="6000" b="1" dirty="0">
                <a:latin typeface="+mn-lt"/>
                <a:ea typeface="+mn-ea"/>
                <a:cs typeface="+mn-cs"/>
              </a:rPr>
              <a:t>Pilot Visibility/Branding</a:t>
            </a:r>
          </a:p>
        </p:txBody>
      </p:sp>
      <p:sp>
        <p:nvSpPr>
          <p:cNvPr id="3" name="Subtitle 2"/>
          <p:cNvSpPr>
            <a:spLocks noGrp="1"/>
          </p:cNvSpPr>
          <p:nvPr>
            <p:ph type="subTitle" idx="1"/>
          </p:nvPr>
        </p:nvSpPr>
        <p:spPr>
          <a:xfrm>
            <a:off x="6667499" y="5778500"/>
            <a:ext cx="1817687" cy="1079500"/>
          </a:xfrm>
        </p:spPr>
        <p:txBody>
          <a:bodyPr>
            <a:normAutofit/>
          </a:bodyPr>
          <a:lstStyle/>
          <a:p>
            <a:endParaRPr lang="en-US" sz="3600" dirty="0"/>
          </a:p>
          <a:p>
            <a:endParaRPr lang="en-US" sz="3600" dirty="0"/>
          </a:p>
        </p:txBody>
      </p:sp>
      <p:sp>
        <p:nvSpPr>
          <p:cNvPr id="8" name="TextBox 7"/>
          <p:cNvSpPr txBox="1"/>
          <p:nvPr/>
        </p:nvSpPr>
        <p:spPr>
          <a:xfrm>
            <a:off x="5308600" y="5626100"/>
            <a:ext cx="3378200" cy="954107"/>
          </a:xfrm>
          <a:prstGeom prst="rect">
            <a:avLst/>
          </a:prstGeom>
          <a:noFill/>
        </p:spPr>
        <p:txBody>
          <a:bodyPr wrap="square" rtlCol="0">
            <a:spAutoFit/>
          </a:bodyPr>
          <a:lstStyle/>
          <a:p>
            <a:r>
              <a:rPr lang="en-US" sz="2800" b="1" dirty="0"/>
              <a:t>Lisa Patterson</a:t>
            </a:r>
          </a:p>
          <a:p>
            <a:r>
              <a:rPr lang="en-US" sz="2800" b="1"/>
              <a:t>2020-21 </a:t>
            </a:r>
            <a:r>
              <a:rPr lang="en-US" sz="2800" b="1" dirty="0"/>
              <a:t>Treasurer</a:t>
            </a:r>
          </a:p>
        </p:txBody>
      </p:sp>
      <p:pic>
        <p:nvPicPr>
          <p:cNvPr id="6" name="Picture 5" descr="images-1.jpeg"/>
          <p:cNvPicPr>
            <a:picLocks noChangeAspect="1"/>
          </p:cNvPicPr>
          <p:nvPr/>
        </p:nvPicPr>
        <p:blipFill>
          <a:blip r:embed="rId2"/>
          <a:stretch>
            <a:fillRect/>
          </a:stretch>
        </p:blipFill>
        <p:spPr>
          <a:xfrm>
            <a:off x="2044472" y="406400"/>
            <a:ext cx="6440714" cy="3352800"/>
          </a:xfrm>
          <a:prstGeom prst="rect">
            <a:avLst/>
          </a:prstGeom>
        </p:spPr>
      </p:pic>
      <p:pic>
        <p:nvPicPr>
          <p:cNvPr id="7" name="Picture 6" descr="unnamed.png"/>
          <p:cNvPicPr>
            <a:picLocks noChangeAspect="1"/>
          </p:cNvPicPr>
          <p:nvPr/>
        </p:nvPicPr>
        <p:blipFill>
          <a:blip r:embed="rId3"/>
          <a:stretch>
            <a:fillRect/>
          </a:stretch>
        </p:blipFill>
        <p:spPr>
          <a:xfrm rot="20271154">
            <a:off x="381000" y="406400"/>
            <a:ext cx="2286000" cy="2260600"/>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o_who_are_we.jpg"/>
          <p:cNvPicPr>
            <a:picLocks noGrp="1" noChangeAspect="1"/>
          </p:cNvPicPr>
          <p:nvPr>
            <p:ph idx="1"/>
          </p:nvPr>
        </p:nvPicPr>
        <p:blipFill>
          <a:blip r:embed="rId2"/>
          <a:srcRect l="-10104" r="-10104"/>
          <a:stretch>
            <a:fillRect/>
          </a:stretch>
        </p:blipFill>
        <p:spPr>
          <a:xfrm>
            <a:off x="-952500" y="0"/>
            <a:ext cx="11149013" cy="6858000"/>
          </a:xfrm>
        </p:spPr>
      </p:pic>
      <p:pic>
        <p:nvPicPr>
          <p:cNvPr id="5" name="Picture 4" descr="images-5.png"/>
          <p:cNvPicPr>
            <a:picLocks noChangeAspect="1"/>
          </p:cNvPicPr>
          <p:nvPr/>
        </p:nvPicPr>
        <p:blipFill>
          <a:blip r:embed="rId3"/>
          <a:stretch>
            <a:fillRect/>
          </a:stretch>
        </p:blipFill>
        <p:spPr>
          <a:xfrm>
            <a:off x="50801" y="152400"/>
            <a:ext cx="9144000" cy="2685867"/>
          </a:xfrm>
          <a:prstGeom prst="rect">
            <a:avLst/>
          </a:prstGeom>
        </p:spPr>
      </p:pic>
      <p:pic>
        <p:nvPicPr>
          <p:cNvPr id="6" name="Picture 5" descr="Unknown-2.jpg"/>
          <p:cNvPicPr>
            <a:picLocks noChangeAspect="1"/>
          </p:cNvPicPr>
          <p:nvPr/>
        </p:nvPicPr>
        <p:blipFill>
          <a:blip r:embed="rId4"/>
          <a:stretch>
            <a:fillRect/>
          </a:stretch>
        </p:blipFill>
        <p:spPr>
          <a:xfrm>
            <a:off x="3143250" y="2590800"/>
            <a:ext cx="2857500" cy="2133600"/>
          </a:xfrm>
          <a:prstGeom prst="rect">
            <a:avLst/>
          </a:prstGeom>
        </p:spPr>
      </p:pic>
      <p:pic>
        <p:nvPicPr>
          <p:cNvPr id="7" name="Picture 6" descr="images-6.jpg"/>
          <p:cNvPicPr>
            <a:picLocks noChangeAspect="1"/>
          </p:cNvPicPr>
          <p:nvPr/>
        </p:nvPicPr>
        <p:blipFill>
          <a:blip r:embed="rId5"/>
          <a:stretch>
            <a:fillRect/>
          </a:stretch>
        </p:blipFill>
        <p:spPr>
          <a:xfrm>
            <a:off x="50801" y="2749367"/>
            <a:ext cx="2935096" cy="1591317"/>
          </a:xfrm>
          <a:prstGeom prst="rect">
            <a:avLst/>
          </a:prstGeom>
        </p:spPr>
      </p:pic>
      <p:pic>
        <p:nvPicPr>
          <p:cNvPr id="8" name="Picture 7" descr="images.png"/>
          <p:cNvPicPr>
            <a:picLocks noChangeAspect="1"/>
          </p:cNvPicPr>
          <p:nvPr/>
        </p:nvPicPr>
        <p:blipFill>
          <a:blip r:embed="rId6"/>
          <a:stretch>
            <a:fillRect/>
          </a:stretch>
        </p:blipFill>
        <p:spPr>
          <a:xfrm>
            <a:off x="50801" y="4247283"/>
            <a:ext cx="2597405" cy="1551807"/>
          </a:xfrm>
          <a:prstGeom prst="rect">
            <a:avLst/>
          </a:prstGeom>
        </p:spPr>
      </p:pic>
      <p:pic>
        <p:nvPicPr>
          <p:cNvPr id="9" name="Picture 8" descr="Unknown-1.jpeg"/>
          <p:cNvPicPr>
            <a:picLocks noChangeAspect="1"/>
          </p:cNvPicPr>
          <p:nvPr/>
        </p:nvPicPr>
        <p:blipFill>
          <a:blip r:embed="rId7"/>
          <a:stretch>
            <a:fillRect/>
          </a:stretch>
        </p:blipFill>
        <p:spPr>
          <a:xfrm>
            <a:off x="6737013" y="2565400"/>
            <a:ext cx="2457787" cy="2457787"/>
          </a:xfrm>
          <a:prstGeom prst="rect">
            <a:avLst/>
          </a:prstGeom>
        </p:spPr>
      </p:pic>
      <p:pic>
        <p:nvPicPr>
          <p:cNvPr id="10" name="Picture 9" descr="images-7.png"/>
          <p:cNvPicPr>
            <a:picLocks noChangeAspect="1"/>
          </p:cNvPicPr>
          <p:nvPr/>
        </p:nvPicPr>
        <p:blipFill>
          <a:blip r:embed="rId8"/>
          <a:stretch>
            <a:fillRect/>
          </a:stretch>
        </p:blipFill>
        <p:spPr>
          <a:xfrm>
            <a:off x="4718050" y="4083193"/>
            <a:ext cx="2565400" cy="1879988"/>
          </a:xfrm>
          <a:prstGeom prst="rect">
            <a:avLst/>
          </a:prstGeom>
        </p:spPr>
      </p:pic>
      <p:pic>
        <p:nvPicPr>
          <p:cNvPr id="11" name="Picture 10" descr="images.png"/>
          <p:cNvPicPr>
            <a:picLocks noChangeAspect="1"/>
          </p:cNvPicPr>
          <p:nvPr/>
        </p:nvPicPr>
        <p:blipFill>
          <a:blip r:embed="rId9"/>
          <a:stretch>
            <a:fillRect/>
          </a:stretch>
        </p:blipFill>
        <p:spPr>
          <a:xfrm>
            <a:off x="5651500" y="2927493"/>
            <a:ext cx="3517900" cy="2311400"/>
          </a:xfrm>
          <a:prstGeom prst="rect">
            <a:avLst/>
          </a:prstGeom>
        </p:spPr>
      </p:pic>
      <p:pic>
        <p:nvPicPr>
          <p:cNvPr id="12" name="Picture 11" descr="images.jpeg"/>
          <p:cNvPicPr>
            <a:picLocks noChangeAspect="1"/>
          </p:cNvPicPr>
          <p:nvPr/>
        </p:nvPicPr>
        <p:blipFill>
          <a:blip r:embed="rId10"/>
          <a:stretch>
            <a:fillRect/>
          </a:stretch>
        </p:blipFill>
        <p:spPr>
          <a:xfrm>
            <a:off x="50800" y="3078142"/>
            <a:ext cx="2935097" cy="2720948"/>
          </a:xfrm>
          <a:prstGeom prst="rect">
            <a:avLst/>
          </a:prstGeom>
        </p:spPr>
      </p:pic>
      <p:pic>
        <p:nvPicPr>
          <p:cNvPr id="13" name="Picture 12" descr="images-2.jpg"/>
          <p:cNvPicPr>
            <a:picLocks noChangeAspect="1"/>
          </p:cNvPicPr>
          <p:nvPr/>
        </p:nvPicPr>
        <p:blipFill>
          <a:blip r:embed="rId11"/>
          <a:stretch>
            <a:fillRect/>
          </a:stretch>
        </p:blipFill>
        <p:spPr>
          <a:xfrm>
            <a:off x="2985897" y="2678427"/>
            <a:ext cx="2665603" cy="3182910"/>
          </a:xfrm>
          <a:prstGeom prst="rect">
            <a:avLst/>
          </a:prstGeom>
        </p:spPr>
      </p:pic>
      <p:pic>
        <p:nvPicPr>
          <p:cNvPr id="14" name="Picture 13" descr="image1.jpeg"/>
          <p:cNvPicPr>
            <a:picLocks noChangeAspect="1"/>
          </p:cNvPicPr>
          <p:nvPr/>
        </p:nvPicPr>
        <p:blipFill>
          <a:blip r:embed="rId12"/>
          <a:stretch>
            <a:fillRect/>
          </a:stretch>
        </p:blipFill>
        <p:spPr>
          <a:xfrm>
            <a:off x="50801" y="2513650"/>
            <a:ext cx="9144000" cy="3797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58800"/>
            <a:ext cx="7313613" cy="868362"/>
          </a:xfrm>
        </p:spPr>
        <p:txBody>
          <a:bodyPr/>
          <a:lstStyle/>
          <a:p>
            <a:r>
              <a:rPr lang="en-US" sz="6000" dirty="0">
                <a:latin typeface="Arial Rounded MT Bold"/>
                <a:cs typeface="Arial Rounded MT Bold"/>
              </a:rPr>
              <a:t>Thank You!</a:t>
            </a:r>
          </a:p>
        </p:txBody>
      </p:sp>
      <p:pic>
        <p:nvPicPr>
          <p:cNvPr id="4" name="Content Placeholder 3" descr="Questions.jpg"/>
          <p:cNvPicPr>
            <a:picLocks noGrp="1" noChangeAspect="1"/>
          </p:cNvPicPr>
          <p:nvPr>
            <p:ph idx="1"/>
          </p:nvPr>
        </p:nvPicPr>
        <p:blipFill>
          <a:blip r:embed="rId2"/>
          <a:srcRect t="-8730" b="-8730"/>
          <a:stretch>
            <a:fillRect/>
          </a:stretch>
        </p:blipFill>
        <p:spPr>
          <a:xfrm>
            <a:off x="609600" y="1651000"/>
            <a:ext cx="8001000" cy="4927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85800"/>
          </a:xfrm>
        </p:spPr>
        <p:txBody>
          <a:bodyPr>
            <a:normAutofit fontScale="90000"/>
          </a:bodyPr>
          <a:lstStyle/>
          <a:p>
            <a:r>
              <a:rPr lang="en-US" dirty="0"/>
              <a:t>Who is this?</a:t>
            </a:r>
          </a:p>
        </p:txBody>
      </p:sp>
      <p:pic>
        <p:nvPicPr>
          <p:cNvPr id="8" name="Content Placeholder 7" descr="png-transparent-swoosh-nike-logo-just-do-it-adidas-nike-black-desktop-wallpaper-symbol.png"/>
          <p:cNvPicPr>
            <a:picLocks noGrp="1" noChangeAspect="1"/>
          </p:cNvPicPr>
          <p:nvPr>
            <p:ph idx="1"/>
          </p:nvPr>
        </p:nvPicPr>
        <p:blipFill>
          <a:blip r:embed="rId2">
            <a:lum contrast="100000"/>
          </a:blip>
          <a:srcRect t="-1022" b="-1022"/>
          <a:stretch>
            <a:fillRect/>
          </a:stretch>
        </p:blipFill>
        <p:spPr>
          <a:xfrm>
            <a:off x="4511079" y="927100"/>
            <a:ext cx="4110787" cy="2279804"/>
          </a:xfrm>
          <a:ln>
            <a:solidFill>
              <a:schemeClr val="tx1"/>
            </a:solidFill>
          </a:ln>
        </p:spPr>
      </p:pic>
      <p:pic>
        <p:nvPicPr>
          <p:cNvPr id="9" name="Picture 8" descr="apple-computer-icons-logo-png-favpng-3vDF3Lh4c7bgzuFB9UG61hnZQ.jpg"/>
          <p:cNvPicPr>
            <a:picLocks noChangeAspect="1"/>
          </p:cNvPicPr>
          <p:nvPr/>
        </p:nvPicPr>
        <p:blipFill>
          <a:blip r:embed="rId3">
            <a:lum contrast="91000"/>
          </a:blip>
          <a:stretch>
            <a:fillRect/>
          </a:stretch>
        </p:blipFill>
        <p:spPr>
          <a:xfrm>
            <a:off x="463550" y="939800"/>
            <a:ext cx="3651249" cy="2279804"/>
          </a:xfrm>
          <a:prstGeom prst="rect">
            <a:avLst/>
          </a:prstGeom>
          <a:ln>
            <a:solidFill>
              <a:schemeClr val="tx1"/>
            </a:solidFill>
          </a:ln>
        </p:spPr>
      </p:pic>
      <p:pic>
        <p:nvPicPr>
          <p:cNvPr id="10" name="Picture 9" descr="kissclipart-target-logo-vector-clipart-logo-clip-art-cb79fcb6d15f0d30.jpg"/>
          <p:cNvPicPr>
            <a:picLocks noChangeAspect="1"/>
          </p:cNvPicPr>
          <p:nvPr/>
        </p:nvPicPr>
        <p:blipFill>
          <a:blip r:embed="rId4">
            <a:lum bright="54000" contrast="72000"/>
          </a:blip>
          <a:stretch>
            <a:fillRect/>
          </a:stretch>
        </p:blipFill>
        <p:spPr>
          <a:xfrm>
            <a:off x="755650" y="3642231"/>
            <a:ext cx="3651249" cy="2596444"/>
          </a:xfrm>
          <a:prstGeom prst="rect">
            <a:avLst/>
          </a:prstGeom>
          <a:ln>
            <a:solidFill>
              <a:schemeClr val="tx1"/>
            </a:solidFill>
          </a:ln>
        </p:spPr>
      </p:pic>
      <p:pic>
        <p:nvPicPr>
          <p:cNvPr id="11" name="Picture 10" descr="2019-04-04-091201.047337hi-logo-square.png"/>
          <p:cNvPicPr>
            <a:picLocks noChangeAspect="1"/>
          </p:cNvPicPr>
          <p:nvPr/>
        </p:nvPicPr>
        <p:blipFill>
          <a:blip r:embed="rId5">
            <a:lum bright="9000" contrast="100000"/>
            <a:alphaModFix/>
          </a:blip>
          <a:stretch>
            <a:fillRect/>
          </a:stretch>
        </p:blipFill>
        <p:spPr>
          <a:xfrm>
            <a:off x="5194299" y="3408161"/>
            <a:ext cx="3033713" cy="3033713"/>
          </a:xfrm>
          <a:prstGeom prst="rect">
            <a:avLst/>
          </a:prstGeom>
          <a:solidFill>
            <a:schemeClr val="bg1"/>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6857"/>
            <a:ext cx="7313613" cy="868362"/>
          </a:xfrm>
        </p:spPr>
        <p:txBody>
          <a:bodyPr/>
          <a:lstStyle/>
          <a:p>
            <a:r>
              <a:rPr lang="en-US" dirty="0"/>
              <a:t>Branding – what is it?</a:t>
            </a:r>
          </a:p>
        </p:txBody>
      </p:sp>
      <p:sp>
        <p:nvSpPr>
          <p:cNvPr id="3" name="Content Placeholder 2"/>
          <p:cNvSpPr>
            <a:spLocks noGrp="1"/>
          </p:cNvSpPr>
          <p:nvPr>
            <p:ph idx="1"/>
          </p:nvPr>
        </p:nvSpPr>
        <p:spPr>
          <a:xfrm>
            <a:off x="444500" y="1549400"/>
            <a:ext cx="7988300" cy="4419600"/>
          </a:xfrm>
        </p:spPr>
        <p:txBody>
          <a:bodyPr>
            <a:normAutofit/>
          </a:bodyPr>
          <a:lstStyle/>
          <a:p>
            <a:pPr>
              <a:buNone/>
            </a:pPr>
            <a:r>
              <a:rPr lang="en-US" dirty="0"/>
              <a:t>      Branding is the combined components that make Pilot International identifiable. </a:t>
            </a:r>
          </a:p>
          <a:p>
            <a:pPr>
              <a:buNone/>
            </a:pPr>
            <a:r>
              <a:rPr lang="en-US" dirty="0"/>
              <a:t>      Pilot International’s brand is much more than our name, logo, website, and services. It also includes the overall sense of what we are all about. </a:t>
            </a:r>
          </a:p>
          <a:p>
            <a:pPr>
              <a:buNone/>
            </a:pPr>
            <a:r>
              <a:rPr lang="en-US" dirty="0"/>
              <a:t>      It’s our mission and vision, how we express it and the feelings and emotions it elicits in people who hear the name </a:t>
            </a:r>
          </a:p>
          <a:p>
            <a:pPr>
              <a:buNone/>
            </a:pPr>
            <a:r>
              <a:rPr lang="en-US" dirty="0"/>
              <a:t>                              </a:t>
            </a:r>
            <a:r>
              <a:rPr lang="en-US" sz="3600" dirty="0"/>
              <a:t>“Pilot International”</a:t>
            </a:r>
            <a:endParaRPr lang="en-US"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Pilot International Branding Guide</a:t>
            </a:r>
          </a:p>
        </p:txBody>
      </p:sp>
      <p:sp>
        <p:nvSpPr>
          <p:cNvPr id="3" name="Content Placeholder 2"/>
          <p:cNvSpPr>
            <a:spLocks noGrp="1"/>
          </p:cNvSpPr>
          <p:nvPr>
            <p:ph idx="1"/>
          </p:nvPr>
        </p:nvSpPr>
        <p:spPr/>
        <p:txBody>
          <a:bodyPr>
            <a:normAutofit fontScale="92500" lnSpcReduction="20000"/>
          </a:bodyPr>
          <a:lstStyle/>
          <a:p>
            <a:pPr>
              <a:buNone/>
            </a:pPr>
            <a:r>
              <a:rPr lang="en-US" sz="2811" dirty="0"/>
              <a:t>Did you know we have one or if you did, do you know where it is or what’s in it?</a:t>
            </a:r>
          </a:p>
          <a:p>
            <a:pPr>
              <a:buNone/>
            </a:pPr>
            <a:endParaRPr lang="en-US" dirty="0"/>
          </a:p>
          <a:p>
            <a:pPr algn="ctr">
              <a:buNone/>
            </a:pPr>
            <a:r>
              <a:rPr lang="en-US" sz="4800" b="1" dirty="0">
                <a:solidFill>
                  <a:srgbClr val="0000FF"/>
                </a:solidFill>
                <a:hlinkClick r:id="rId2"/>
              </a:rPr>
              <a:t>Pilot International Branding</a:t>
            </a:r>
            <a:endParaRPr lang="en-US" sz="4800" b="1" dirty="0">
              <a:solidFill>
                <a:srgbClr val="0000FF"/>
              </a:solidFill>
            </a:endParaRPr>
          </a:p>
          <a:p>
            <a:pPr algn="ctr">
              <a:buNone/>
            </a:pPr>
            <a:endParaRPr lang="en-US" sz="3200" b="1" dirty="0">
              <a:solidFill>
                <a:srgbClr val="0000FF"/>
              </a:solidFill>
              <a:hlinkClick r:id="rId3"/>
            </a:endParaRPr>
          </a:p>
          <a:p>
            <a:pPr algn="ctr">
              <a:buNone/>
            </a:pPr>
            <a:r>
              <a:rPr lang="en-US" sz="3200" b="1" dirty="0">
                <a:solidFill>
                  <a:srgbClr val="0000FF"/>
                </a:solidFill>
                <a:hlinkClick r:id="rId3"/>
              </a:rPr>
              <a:t>www.pilotinternational.org</a:t>
            </a:r>
            <a:endParaRPr lang="en-US" sz="3200" b="1" dirty="0">
              <a:solidFill>
                <a:srgbClr val="0000FF"/>
              </a:solidFill>
            </a:endParaRPr>
          </a:p>
          <a:p>
            <a:pPr algn="ctr">
              <a:buNone/>
            </a:pPr>
            <a:r>
              <a:rPr lang="en-US" sz="2595" i="1" dirty="0"/>
              <a:t>search</a:t>
            </a:r>
            <a:r>
              <a:rPr lang="en-US" sz="2595" dirty="0"/>
              <a:t>:</a:t>
            </a:r>
            <a:r>
              <a:rPr lang="en-US" sz="3200" dirty="0"/>
              <a:t> </a:t>
            </a:r>
            <a:r>
              <a:rPr lang="en-US" sz="3200" b="1" dirty="0"/>
              <a:t>Branding </a:t>
            </a:r>
            <a:r>
              <a:rPr lang="en-US" sz="3200" b="1" dirty="0">
                <a:latin typeface="Abadi MT Condensed Extra Bold"/>
                <a:cs typeface="Abadi MT Condensed Extra Bold"/>
              </a:rPr>
              <a:t>-</a:t>
            </a:r>
            <a:r>
              <a:rPr lang="en-US" sz="3200" b="1" dirty="0"/>
              <a:t> </a:t>
            </a:r>
            <a:r>
              <a:rPr lang="en-US" sz="2595" i="1" dirty="0"/>
              <a:t>password is </a:t>
            </a:r>
            <a:r>
              <a:rPr lang="en-US" sz="3200" b="1" dirty="0" err="1"/>
              <a:t>pilotvisibility</a:t>
            </a:r>
            <a:endParaRPr lang="en-US" sz="3200" b="1" dirty="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300"/>
            <a:ext cx="7313613" cy="868362"/>
          </a:xfrm>
        </p:spPr>
        <p:txBody>
          <a:bodyPr/>
          <a:lstStyle/>
          <a:p>
            <a:r>
              <a:rPr lang="en-US" dirty="0"/>
              <a:t>What does the Guide contain?</a:t>
            </a:r>
          </a:p>
        </p:txBody>
      </p:sp>
      <p:pic>
        <p:nvPicPr>
          <p:cNvPr id="4" name="Content Placeholder 3" descr="Pilot-Logo.jpg"/>
          <p:cNvPicPr>
            <a:picLocks noGrp="1" noChangeAspect="1"/>
          </p:cNvPicPr>
          <p:nvPr>
            <p:ph idx="1"/>
          </p:nvPr>
        </p:nvPicPr>
        <p:blipFill>
          <a:blip r:embed="rId2"/>
          <a:srcRect l="-38960" r="-38960"/>
          <a:stretch>
            <a:fillRect/>
          </a:stretch>
        </p:blipFill>
        <p:spPr>
          <a:xfrm>
            <a:off x="-173196" y="1306494"/>
            <a:ext cx="3102715" cy="1720738"/>
          </a:xfrm>
        </p:spPr>
      </p:pic>
      <p:pic>
        <p:nvPicPr>
          <p:cNvPr id="5" name="Picture 4" descr="100 Year Logo EP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5959563" y="5159284"/>
            <a:ext cx="2815207" cy="1433671"/>
          </a:xfrm>
          <a:prstGeom prst="rect">
            <a:avLst/>
          </a:prstGeom>
        </p:spPr>
      </p:pic>
      <p:pic>
        <p:nvPicPr>
          <p:cNvPr id="6" name="Picture 5" descr="compass_logo_final_2019_whitebackground (1).jpg"/>
          <p:cNvPicPr>
            <a:picLocks noChangeAspect="1"/>
          </p:cNvPicPr>
          <p:nvPr/>
        </p:nvPicPr>
        <p:blipFill>
          <a:blip r:embed="rId5"/>
          <a:stretch>
            <a:fillRect/>
          </a:stretch>
        </p:blipFill>
        <p:spPr>
          <a:xfrm>
            <a:off x="2513213" y="3223265"/>
            <a:ext cx="1705015" cy="1751930"/>
          </a:xfrm>
          <a:prstGeom prst="rect">
            <a:avLst/>
          </a:prstGeom>
        </p:spPr>
      </p:pic>
      <p:pic>
        <p:nvPicPr>
          <p:cNvPr id="8" name="Picture 7" descr="Anchor.jpg"/>
          <p:cNvPicPr>
            <a:picLocks noChangeAspect="1"/>
          </p:cNvPicPr>
          <p:nvPr/>
        </p:nvPicPr>
        <p:blipFill>
          <a:blip r:embed="rId6"/>
          <a:stretch>
            <a:fillRect/>
          </a:stretch>
        </p:blipFill>
        <p:spPr>
          <a:xfrm>
            <a:off x="495300" y="3187141"/>
            <a:ext cx="1638300" cy="1788053"/>
          </a:xfrm>
          <a:prstGeom prst="rect">
            <a:avLst/>
          </a:prstGeom>
        </p:spPr>
      </p:pic>
      <p:pic>
        <p:nvPicPr>
          <p:cNvPr id="9" name="Picture 8" descr="image1.jpeg"/>
          <p:cNvPicPr>
            <a:picLocks noChangeAspect="1"/>
          </p:cNvPicPr>
          <p:nvPr/>
        </p:nvPicPr>
        <p:blipFill>
          <a:blip r:embed="rId7"/>
          <a:stretch>
            <a:fillRect/>
          </a:stretch>
        </p:blipFill>
        <p:spPr>
          <a:xfrm>
            <a:off x="2589413" y="1392238"/>
            <a:ext cx="3823835" cy="1596894"/>
          </a:xfrm>
          <a:prstGeom prst="rect">
            <a:avLst/>
          </a:prstGeom>
        </p:spPr>
      </p:pic>
      <p:pic>
        <p:nvPicPr>
          <p:cNvPr id="10" name="Picture 9" descr="CONVENTIONSTICKER_2020_draft3.png"/>
          <p:cNvPicPr>
            <a:picLocks noChangeAspect="1"/>
          </p:cNvPicPr>
          <p:nvPr/>
        </p:nvPicPr>
        <p:blipFill>
          <a:blip r:embed="rId8"/>
          <a:stretch>
            <a:fillRect/>
          </a:stretch>
        </p:blipFill>
        <p:spPr>
          <a:xfrm>
            <a:off x="6636637" y="3596323"/>
            <a:ext cx="2133599" cy="1420177"/>
          </a:xfrm>
          <a:prstGeom prst="rect">
            <a:avLst/>
          </a:prstGeom>
        </p:spPr>
      </p:pic>
      <p:pic>
        <p:nvPicPr>
          <p:cNvPr id="11" name="Picture 10" descr="2020_PILOGO_domore_withoutwheel.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3098800" y="5159284"/>
            <a:ext cx="2625740" cy="1465529"/>
          </a:xfrm>
          <a:prstGeom prst="rect">
            <a:avLst/>
          </a:prstGeom>
        </p:spPr>
      </p:pic>
      <p:pic>
        <p:nvPicPr>
          <p:cNvPr id="12" name="Picture 11" descr="helmetpeople_finaledit_03271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6725537" y="1331894"/>
            <a:ext cx="1866899" cy="2102042"/>
          </a:xfrm>
          <a:prstGeom prst="rect">
            <a:avLst/>
          </a:prstGeom>
          <a:solidFill>
            <a:schemeClr val="bg1"/>
          </a:solidFill>
        </p:spPr>
      </p:pic>
      <p:pic>
        <p:nvPicPr>
          <p:cNvPr id="13" name="Picture 12" descr="BrainMinders Logo EPS.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4597400" y="3223264"/>
            <a:ext cx="1803400" cy="1803400"/>
          </a:xfrm>
          <a:prstGeom prst="rect">
            <a:avLst/>
          </a:prstGeom>
        </p:spPr>
      </p:pic>
      <p:pic>
        <p:nvPicPr>
          <p:cNvPr id="14" name="Picture 13" descr="foundersfund_logo_2020.png"/>
          <p:cNvPicPr>
            <a:picLocks noChangeAspect="1"/>
          </p:cNvPicPr>
          <p:nvPr/>
        </p:nvPicPr>
        <p:blipFill>
          <a:blip r:embed="rId15"/>
          <a:stretch>
            <a:fillRect/>
          </a:stretch>
        </p:blipFill>
        <p:spPr>
          <a:xfrm>
            <a:off x="447213" y="5159284"/>
            <a:ext cx="2368005" cy="1499737"/>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41300"/>
            <a:ext cx="7313613" cy="698500"/>
          </a:xfrm>
        </p:spPr>
        <p:txBody>
          <a:bodyPr/>
          <a:lstStyle/>
          <a:p>
            <a:r>
              <a:rPr lang="en-US" dirty="0"/>
              <a:t>Fonts</a:t>
            </a:r>
          </a:p>
        </p:txBody>
      </p:sp>
      <p:pic>
        <p:nvPicPr>
          <p:cNvPr id="4" name="Content Placeholder 3" descr="IMG_6879.jpg"/>
          <p:cNvPicPr>
            <a:picLocks noGrp="1" noChangeAspect="1"/>
          </p:cNvPicPr>
          <p:nvPr>
            <p:ph idx="1"/>
          </p:nvPr>
        </p:nvPicPr>
        <p:blipFill>
          <a:blip r:embed="rId2">
            <a:alphaModFix/>
            <a:lum bright="17000" contrast="100000"/>
          </a:blip>
          <a:srcRect l="-5654" r="-5654"/>
          <a:stretch>
            <a:fillRect/>
          </a:stretch>
        </p:blipFill>
        <p:spPr>
          <a:xfrm>
            <a:off x="393700" y="1109663"/>
            <a:ext cx="8369300" cy="468153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03238"/>
            <a:ext cx="8255000" cy="868362"/>
          </a:xfrm>
        </p:spPr>
        <p:txBody>
          <a:bodyPr/>
          <a:lstStyle/>
          <a:p>
            <a:r>
              <a:rPr lang="en-US" dirty="0"/>
              <a:t>Visibility – Show Your Story</a:t>
            </a:r>
          </a:p>
        </p:txBody>
      </p:sp>
      <p:sp>
        <p:nvSpPr>
          <p:cNvPr id="3" name="Content Placeholder 2"/>
          <p:cNvSpPr>
            <a:spLocks noGrp="1"/>
          </p:cNvSpPr>
          <p:nvPr>
            <p:ph idx="1"/>
          </p:nvPr>
        </p:nvSpPr>
        <p:spPr>
          <a:xfrm>
            <a:off x="317500" y="1714500"/>
            <a:ext cx="8255000" cy="4411662"/>
          </a:xfrm>
        </p:spPr>
        <p:txBody>
          <a:bodyPr/>
          <a:lstStyle/>
          <a:p>
            <a:pPr>
              <a:buNone/>
            </a:pPr>
            <a:r>
              <a:rPr lang="en-US" dirty="0"/>
              <a:t>People want to know the story behind Pilot International before joining or donating. If they don’t know what we stand for,</a:t>
            </a:r>
            <a:br>
              <a:rPr lang="en-US" dirty="0"/>
            </a:br>
            <a:r>
              <a:rPr lang="en-US" dirty="0"/>
              <a:t>why would they join or donate? Know our Mission Statement and include it. A consistent message is key! </a:t>
            </a:r>
          </a:p>
        </p:txBody>
      </p:sp>
      <p:pic>
        <p:nvPicPr>
          <p:cNvPr id="4" name="Picture 3" descr="questions-1280x720.png"/>
          <p:cNvPicPr>
            <a:picLocks noChangeAspect="1"/>
          </p:cNvPicPr>
          <p:nvPr/>
        </p:nvPicPr>
        <p:blipFill>
          <a:blip r:embed="rId2"/>
          <a:stretch>
            <a:fillRect/>
          </a:stretch>
        </p:blipFill>
        <p:spPr>
          <a:xfrm>
            <a:off x="1663700" y="3457575"/>
            <a:ext cx="6045200" cy="3400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Visibility Opportunities</a:t>
            </a:r>
          </a:p>
        </p:txBody>
      </p:sp>
      <p:sp>
        <p:nvSpPr>
          <p:cNvPr id="3" name="Content Placeholder 2"/>
          <p:cNvSpPr>
            <a:spLocks noGrp="1"/>
          </p:cNvSpPr>
          <p:nvPr>
            <p:ph idx="1"/>
          </p:nvPr>
        </p:nvSpPr>
        <p:spPr/>
        <p:txBody>
          <a:bodyPr/>
          <a:lstStyle/>
          <a:p>
            <a:r>
              <a:rPr lang="en-US" dirty="0"/>
              <a:t>Social Media</a:t>
            </a:r>
          </a:p>
          <a:p>
            <a:r>
              <a:rPr lang="en-US" dirty="0"/>
              <a:t>Partner with another organization</a:t>
            </a:r>
          </a:p>
          <a:p>
            <a:r>
              <a:rPr lang="en-US" dirty="0"/>
              <a:t>Radio/TV/Newspapers</a:t>
            </a:r>
          </a:p>
          <a:p>
            <a:r>
              <a:rPr lang="en-US" dirty="0"/>
              <a:t>Photos/Videos</a:t>
            </a:r>
          </a:p>
          <a:p>
            <a:r>
              <a:rPr lang="en-US" dirty="0"/>
              <a:t>Public perception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503238"/>
            <a:ext cx="8255000" cy="868362"/>
          </a:xfrm>
        </p:spPr>
        <p:txBody>
          <a:bodyPr/>
          <a:lstStyle/>
          <a:p>
            <a:r>
              <a:rPr lang="en-US" dirty="0"/>
              <a:t>Visibility Example</a:t>
            </a:r>
          </a:p>
        </p:txBody>
      </p:sp>
      <p:sp>
        <p:nvSpPr>
          <p:cNvPr id="3" name="Content Placeholder 2"/>
          <p:cNvSpPr>
            <a:spLocks noGrp="1"/>
          </p:cNvSpPr>
          <p:nvPr>
            <p:ph idx="1"/>
          </p:nvPr>
        </p:nvSpPr>
        <p:spPr>
          <a:xfrm>
            <a:off x="469900" y="1735138"/>
            <a:ext cx="8255000" cy="6001642"/>
          </a:xfrm>
        </p:spPr>
        <p:txBody>
          <a:bodyPr wrap="square">
            <a:spAutoFit/>
          </a:bodyPr>
          <a:lstStyle/>
          <a:p>
            <a:pPr>
              <a:buNone/>
            </a:pPr>
            <a:r>
              <a:rPr lang="en-US" b="1" dirty="0"/>
              <a:t>      A Pilot Club’s year in review – All Pilots have a story to tell.</a:t>
            </a:r>
          </a:p>
          <a:p>
            <a:pPr>
              <a:buNone/>
            </a:pPr>
            <a:r>
              <a:rPr lang="en-US" dirty="0"/>
              <a:t>      </a:t>
            </a:r>
            <a:r>
              <a:rPr lang="en-US" sz="2800" i="1" dirty="0"/>
              <a:t>“Pilot International’s mission is to influence positive change in communities throughout the world.  To do this, we come together in friendship and service, focusing on encouraging brain safety and health and supporting those who care for others.”</a:t>
            </a:r>
            <a:endParaRPr lang="en-US" sz="2800" dirty="0"/>
          </a:p>
          <a:p>
            <a:pPr>
              <a:buNone/>
            </a:pPr>
            <a:endParaRPr lang="en-US" dirty="0"/>
          </a:p>
          <a:p>
            <a:pPr>
              <a:buNone/>
            </a:pPr>
            <a:r>
              <a:rPr lang="en-US" b="1" dirty="0"/>
              <a:t>      </a:t>
            </a:r>
            <a:endParaRPr lang="en-US" dirty="0"/>
          </a:p>
          <a:p>
            <a:pPr>
              <a:buNone/>
            </a:pPr>
            <a:r>
              <a:rPr lang="en-US" dirty="0"/>
              <a:t>      </a:t>
            </a:r>
            <a:endParaRPr lang="en-US" b="1" dirty="0">
              <a:solidFill>
                <a:srgbClr val="0000FF"/>
              </a:solidFill>
            </a:endParaRPr>
          </a:p>
          <a:p>
            <a:pPr>
              <a:buNone/>
            </a:pPr>
            <a:endParaRPr lang="en-US" dirty="0"/>
          </a:p>
          <a:p>
            <a:pPr>
              <a:buNone/>
            </a:pPr>
            <a:r>
              <a:rPr lang="en-US" dirty="0"/>
              <a:t>     </a:t>
            </a:r>
          </a:p>
        </p:txBody>
      </p:sp>
      <p:sp>
        <p:nvSpPr>
          <p:cNvPr id="4" name="Action Button: Movie 3">
            <a:hlinkClick r:id="rId3" highlightClick="1"/>
          </p:cNvPr>
          <p:cNvSpPr/>
          <p:nvPr/>
        </p:nvSpPr>
        <p:spPr>
          <a:xfrm>
            <a:off x="4940300" y="4635500"/>
            <a:ext cx="3213100" cy="149860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12871</TotalTime>
  <Words>324</Words>
  <Application>Microsoft Macintosh PowerPoint</Application>
  <PresentationFormat>On-screen Show (4:3)</PresentationFormat>
  <Paragraphs>37</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 MT Condensed Extra Bold</vt:lpstr>
      <vt:lpstr>Arial</vt:lpstr>
      <vt:lpstr>Arial Rounded MT Bold</vt:lpstr>
      <vt:lpstr>Calibri</vt:lpstr>
      <vt:lpstr>Goudy Old Style</vt:lpstr>
      <vt:lpstr>Impact</vt:lpstr>
      <vt:lpstr>Rockwell</vt:lpstr>
      <vt:lpstr>Inkwell</vt:lpstr>
      <vt:lpstr>Pilot Visibility/Branding</vt:lpstr>
      <vt:lpstr>Who is this?</vt:lpstr>
      <vt:lpstr>Branding – what is it?</vt:lpstr>
      <vt:lpstr>Pilot International Branding Guide</vt:lpstr>
      <vt:lpstr>What does the Guide contain?</vt:lpstr>
      <vt:lpstr>Fonts</vt:lpstr>
      <vt:lpstr>Visibility – Show Your Story</vt:lpstr>
      <vt:lpstr>Visibility Opportunities</vt:lpstr>
      <vt:lpstr>Visibility Example</vt:lpstr>
      <vt:lpstr>PowerPoint Presentation</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Visibility/Branding</dc:title>
  <dc:creator>Lisa Patterson</dc:creator>
  <cp:lastModifiedBy>Lisa Patterson</cp:lastModifiedBy>
  <cp:revision>19</cp:revision>
  <dcterms:created xsi:type="dcterms:W3CDTF">2020-06-27T10:11:19Z</dcterms:created>
  <dcterms:modified xsi:type="dcterms:W3CDTF">2020-11-02T20:58:47Z</dcterms:modified>
</cp:coreProperties>
</file>