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6" r:id="rId3"/>
    <p:sldId id="287" r:id="rId4"/>
    <p:sldId id="288" r:id="rId5"/>
    <p:sldId id="289" r:id="rId6"/>
    <p:sldId id="290" r:id="rId7"/>
    <p:sldId id="291" r:id="rId8"/>
    <p:sldId id="292" r:id="rId9"/>
    <p:sldId id="293" r:id="rId10"/>
    <p:sldId id="294" r:id="rId11"/>
    <p:sldId id="295" r:id="rId12"/>
    <p:sldId id="284" r:id="rId13"/>
    <p:sldId id="296" r:id="rId14"/>
    <p:sldId id="297" r:id="rId15"/>
    <p:sldId id="298" r:id="rId16"/>
    <p:sldId id="299" r:id="rId17"/>
    <p:sldId id="300" r:id="rId18"/>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3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75" autoAdjust="0"/>
    <p:restoredTop sz="94249" autoAdjust="0"/>
  </p:normalViewPr>
  <p:slideViewPr>
    <p:cSldViewPr snapToGrid="0">
      <p:cViewPr varScale="1">
        <p:scale>
          <a:sx n="86" d="100"/>
          <a:sy n="86" d="100"/>
        </p:scale>
        <p:origin x="232" y="768"/>
      </p:cViewPr>
      <p:guideLst/>
    </p:cSldViewPr>
  </p:slideViewPr>
  <p:notesTextViewPr>
    <p:cViewPr>
      <p:scale>
        <a:sx n="1" d="1"/>
        <a:sy n="1" d="1"/>
      </p:scale>
      <p:origin x="0" y="0"/>
    </p:cViewPr>
  </p:notesTextViewPr>
  <p:sorterViewPr>
    <p:cViewPr>
      <p:scale>
        <a:sx n="100" d="100"/>
        <a:sy n="100" d="100"/>
      </p:scale>
      <p:origin x="0" y="-5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C981D94B-E74D-4230-A2E1-4445A45546C7}" type="datetimeFigureOut">
              <a:rPr lang="en-US" smtClean="0"/>
              <a:t>10/28/22</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8500"/>
            <a:ext cx="5661025" cy="36893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9900"/>
          </a:xfrm>
          <a:prstGeom prst="rect">
            <a:avLst/>
          </a:prstGeom>
        </p:spPr>
        <p:txBody>
          <a:bodyPr vert="horz" lIns="91440" tIns="45720" rIns="91440" bIns="45720" rtlCol="0" anchor="b"/>
          <a:lstStyle>
            <a:lvl1pPr algn="r">
              <a:defRPr sz="1200"/>
            </a:lvl1pPr>
          </a:lstStyle>
          <a:p>
            <a:fld id="{400B6727-3809-4D77-B82D-9E8FD0551180}" type="slidenum">
              <a:rPr lang="en-US" smtClean="0"/>
              <a:t>‹#›</a:t>
            </a:fld>
            <a:endParaRPr lang="en-US"/>
          </a:p>
        </p:txBody>
      </p:sp>
    </p:spTree>
    <p:extLst>
      <p:ext uri="{BB962C8B-B14F-4D97-AF65-F5344CB8AC3E}">
        <p14:creationId xmlns:p14="http://schemas.microsoft.com/office/powerpoint/2010/main" val="386777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and join us for a Virtual walk-through Macon, Georgia.  We will visit many sites which are special to Pilot International as well as sites that are special to the city of Macon Georgia.  Join us on this walk to remember!!</a:t>
            </a:r>
          </a:p>
        </p:txBody>
      </p:sp>
      <p:sp>
        <p:nvSpPr>
          <p:cNvPr id="4" name="Slide Number Placeholder 3"/>
          <p:cNvSpPr>
            <a:spLocks noGrp="1"/>
          </p:cNvSpPr>
          <p:nvPr>
            <p:ph type="sldNum" sz="quarter" idx="5"/>
          </p:nvPr>
        </p:nvSpPr>
        <p:spPr/>
        <p:txBody>
          <a:bodyPr/>
          <a:lstStyle/>
          <a:p>
            <a:fld id="{400B6727-3809-4D77-B82D-9E8FD0551180}" type="slidenum">
              <a:rPr lang="en-US" smtClean="0"/>
              <a:t>1</a:t>
            </a:fld>
            <a:endParaRPr lang="en-US"/>
          </a:p>
        </p:txBody>
      </p:sp>
    </p:spTree>
    <p:extLst>
      <p:ext uri="{BB962C8B-B14F-4D97-AF65-F5344CB8AC3E}">
        <p14:creationId xmlns:p14="http://schemas.microsoft.com/office/powerpoint/2010/main" val="287939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Executive Committee Board Members are from left to right: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00B6727-3809-4D77-B82D-9E8FD0551180}" type="slidenum">
              <a:rPr lang="en-US" smtClean="0"/>
              <a:t>12</a:t>
            </a:fld>
            <a:endParaRPr lang="en-US"/>
          </a:p>
        </p:txBody>
      </p:sp>
    </p:spTree>
    <p:extLst>
      <p:ext uri="{BB962C8B-B14F-4D97-AF65-F5344CB8AC3E}">
        <p14:creationId xmlns:p14="http://schemas.microsoft.com/office/powerpoint/2010/main" val="204786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0AD4BD-7737-4C17-9889-A711BD83DFCC}" type="datetimeFigureOut">
              <a:rPr lang="en-US" smtClean="0"/>
              <a:t>10/28/22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57715-0BC9-4232-8591-821C8789CFE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54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AD4BD-7737-4C17-9889-A711BD83DFCC}" type="datetimeFigureOut">
              <a:rPr lang="en-US" smtClean="0"/>
              <a:t>10/28/22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263291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AD4BD-7737-4C17-9889-A711BD83DFCC}" type="datetimeFigureOut">
              <a:rPr lang="en-US" smtClean="0"/>
              <a:t>10/28/22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20538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AD4BD-7737-4C17-9889-A711BD83DFCC}" type="datetimeFigureOut">
              <a:rPr lang="en-US" smtClean="0"/>
              <a:t>10/28/22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281796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0AD4BD-7737-4C17-9889-A711BD83DFCC}" type="datetimeFigureOut">
              <a:rPr lang="en-US" smtClean="0"/>
              <a:t>10/28/22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57715-0BC9-4232-8591-821C8789CFE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3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0AD4BD-7737-4C17-9889-A711BD83DFCC}" type="datetimeFigureOut">
              <a:rPr lang="en-US" smtClean="0"/>
              <a:t>10/28/22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181069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0AD4BD-7737-4C17-9889-A711BD83DFCC}" type="datetimeFigureOut">
              <a:rPr lang="en-US" smtClean="0"/>
              <a:t>10/28/22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110866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0AD4BD-7737-4C17-9889-A711BD83DFCC}" type="datetimeFigureOut">
              <a:rPr lang="en-US" smtClean="0"/>
              <a:t>10/28/22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226030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0AD4BD-7737-4C17-9889-A711BD83DFCC}" type="datetimeFigureOut">
              <a:rPr lang="en-US" smtClean="0"/>
              <a:t>10/28/22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193703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0AD4BD-7737-4C17-9889-A711BD83DFCC}" type="datetimeFigureOut">
              <a:rPr lang="en-US" smtClean="0"/>
              <a:t>10/28/22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057715-0BC9-4232-8591-821C8789CFEF}" type="slidenum">
              <a:rPr lang="en-US" smtClean="0"/>
              <a:t>‹#›</a:t>
            </a:fld>
            <a:endParaRPr lang="en-US"/>
          </a:p>
        </p:txBody>
      </p:sp>
    </p:spTree>
    <p:extLst>
      <p:ext uri="{BB962C8B-B14F-4D97-AF65-F5344CB8AC3E}">
        <p14:creationId xmlns:p14="http://schemas.microsoft.com/office/powerpoint/2010/main" val="305678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0AD4BD-7737-4C17-9889-A711BD83DFCC}" type="datetimeFigureOut">
              <a:rPr lang="en-US" smtClean="0"/>
              <a:t>10/28/22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57715-0BC9-4232-8591-821C8789CFEF}" type="slidenum">
              <a:rPr lang="en-US" smtClean="0"/>
              <a:t>‹#›</a:t>
            </a:fld>
            <a:endParaRPr lang="en-US"/>
          </a:p>
        </p:txBody>
      </p:sp>
    </p:spTree>
    <p:extLst>
      <p:ext uri="{BB962C8B-B14F-4D97-AF65-F5344CB8AC3E}">
        <p14:creationId xmlns:p14="http://schemas.microsoft.com/office/powerpoint/2010/main" val="287905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0AD4BD-7737-4C17-9889-A711BD83DFCC}" type="datetimeFigureOut">
              <a:rPr lang="en-US" smtClean="0"/>
              <a:t>10/28/22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057715-0BC9-4232-8591-821C8789CFE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96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freepngimg.com/png/85354-text-question-blog-questions-logo-any"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8763" y="4887309"/>
            <a:ext cx="10399688" cy="1087821"/>
          </a:xfrm>
        </p:spPr>
        <p:txBody>
          <a:bodyPr>
            <a:normAutofit/>
          </a:bodyPr>
          <a:lstStyle/>
          <a:p>
            <a:pPr algn="ctr"/>
            <a:r>
              <a:rPr lang="en-US" sz="6000" b="1" dirty="0">
                <a:solidFill>
                  <a:srgbClr val="008000"/>
                </a:solidFill>
              </a:rPr>
              <a:t>Questionnaire Results</a:t>
            </a:r>
          </a:p>
        </p:txBody>
      </p:sp>
      <p:pic>
        <p:nvPicPr>
          <p:cNvPr id="8" name="Picture 7" descr="A picture containing text, clipart">
            <a:extLst>
              <a:ext uri="{FF2B5EF4-FFF2-40B4-BE49-F238E27FC236}">
                <a16:creationId xmlns:a16="http://schemas.microsoft.com/office/drawing/2014/main" id="{C4F09DB5-3893-D96E-2267-C65569B93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63" y="204952"/>
            <a:ext cx="10399688" cy="4250669"/>
          </a:xfrm>
          <a:prstGeom prst="rect">
            <a:avLst/>
          </a:prstGeom>
        </p:spPr>
      </p:pic>
    </p:spTree>
    <p:extLst>
      <p:ext uri="{BB962C8B-B14F-4D97-AF65-F5344CB8AC3E}">
        <p14:creationId xmlns:p14="http://schemas.microsoft.com/office/powerpoint/2010/main" val="35708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a.   Club dues&#10;. Number of responses: 77 responses.">
            <a:extLst>
              <a:ext uri="{FF2B5EF4-FFF2-40B4-BE49-F238E27FC236}">
                <a16:creationId xmlns:a16="http://schemas.microsoft.com/office/drawing/2014/main" id="{5A2C8984-6EA3-F29E-BA6D-18DDA9FC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0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b. District dues&#10;. Number of responses: 77 responses.">
            <a:extLst>
              <a:ext uri="{FF2B5EF4-FFF2-40B4-BE49-F238E27FC236}">
                <a16:creationId xmlns:a16="http://schemas.microsoft.com/office/drawing/2014/main" id="{C056FD29-09B8-3C99-8623-6AEB039F2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4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79F36-BB75-4314-9356-4CAC564E0A88}"/>
              </a:ext>
            </a:extLst>
          </p:cNvPr>
          <p:cNvSpPr txBox="1"/>
          <p:nvPr/>
        </p:nvSpPr>
        <p:spPr>
          <a:xfrm>
            <a:off x="0" y="5397909"/>
            <a:ext cx="12192000" cy="769441"/>
          </a:xfrm>
          <a:prstGeom prst="rect">
            <a:avLst/>
          </a:prstGeom>
          <a:noFill/>
        </p:spPr>
        <p:txBody>
          <a:bodyPr wrap="square" rtlCol="0">
            <a:spAutoFit/>
          </a:bodyPr>
          <a:lstStyle/>
          <a:p>
            <a:pPr algn="ctr"/>
            <a:r>
              <a:rPr lang="en-US" sz="4400" dirty="0"/>
              <a:t>2020 – 2021  Executive Committee Board Members </a:t>
            </a:r>
          </a:p>
        </p:txBody>
      </p:sp>
      <p:pic>
        <p:nvPicPr>
          <p:cNvPr id="12290" name="Picture 2" descr="Forms response chart. Question title: c. International dues&#10;. Number of responses: 77 responses.">
            <a:extLst>
              <a:ext uri="{FF2B5EF4-FFF2-40B4-BE49-F238E27FC236}">
                <a16:creationId xmlns:a16="http://schemas.microsoft.com/office/drawing/2014/main" id="{19D5AB33-CAD7-1349-8425-4B1102034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9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ms response chart. Question title: d. Requests for donations for service projects&#10;. Number of responses: 77 responses.">
            <a:extLst>
              <a:ext uri="{FF2B5EF4-FFF2-40B4-BE49-F238E27FC236}">
                <a16:creationId xmlns:a16="http://schemas.microsoft.com/office/drawing/2014/main" id="{FF5A24C9-D290-8677-D526-5035D7327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3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ms response chart. Question title: c. Service projects make a difference in the community or the world.&#10;. Number of responses: 77 responses.">
            <a:extLst>
              <a:ext uri="{FF2B5EF4-FFF2-40B4-BE49-F238E27FC236}">
                <a16:creationId xmlns:a16="http://schemas.microsoft.com/office/drawing/2014/main" id="{239C6E97-7D42-6ECC-7BCD-07CDEF264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6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orms response chart. Question title: a. Club meetings are a good use of my time.&#10;. Number of responses: 77 responses.">
            <a:extLst>
              <a:ext uri="{FF2B5EF4-FFF2-40B4-BE49-F238E27FC236}">
                <a16:creationId xmlns:a16="http://schemas.microsoft.com/office/drawing/2014/main" id="{B09B10C6-2C6C-EBCB-4E3B-1E07A974F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9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rms response chart. Question title: d. Service projects are meaningful to me.&#10;. Number of responses: 77 responses.">
            <a:extLst>
              <a:ext uri="{FF2B5EF4-FFF2-40B4-BE49-F238E27FC236}">
                <a16:creationId xmlns:a16="http://schemas.microsoft.com/office/drawing/2014/main" id="{C2CAFED1-B54A-789D-BF1C-F23A06102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5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E84397-35BB-A4BB-5BDF-269F0F7C0D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1275" y="738414"/>
            <a:ext cx="8648880" cy="5381172"/>
          </a:xfrm>
          <a:prstGeom prst="rect">
            <a:avLst/>
          </a:prstGeom>
        </p:spPr>
      </p:pic>
      <p:sp>
        <p:nvSpPr>
          <p:cNvPr id="6" name="TextBox 5">
            <a:extLst>
              <a:ext uri="{FF2B5EF4-FFF2-40B4-BE49-F238E27FC236}">
                <a16:creationId xmlns:a16="http://schemas.microsoft.com/office/drawing/2014/main" id="{039C0197-C63E-9D92-D0B1-D618A853BA07}"/>
              </a:ext>
            </a:extLst>
          </p:cNvPr>
          <p:cNvSpPr txBox="1"/>
          <p:nvPr/>
        </p:nvSpPr>
        <p:spPr>
          <a:xfrm>
            <a:off x="2148954" y="6513342"/>
            <a:ext cx="10090705" cy="230832"/>
          </a:xfrm>
          <a:prstGeom prst="rect">
            <a:avLst/>
          </a:prstGeom>
          <a:noFill/>
        </p:spPr>
        <p:txBody>
          <a:bodyPr wrap="square" rtlCol="0">
            <a:spAutoFit/>
          </a:bodyPr>
          <a:lstStyle/>
          <a:p>
            <a:r>
              <a:rPr lang="en-US" sz="900">
                <a:hlinkClick r:id="rId3" tooltip="https://freepngimg.com/png/85354-text-question-blog-questions-logo-any"/>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940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1.  How satisfied are you overall with your Pilot Club?. Number of responses: 77 responses.">
            <a:extLst>
              <a:ext uri="{FF2B5EF4-FFF2-40B4-BE49-F238E27FC236}">
                <a16:creationId xmlns:a16="http://schemas.microsoft.com/office/drawing/2014/main" id="{93210EC7-902E-9D77-603B-577628F41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534"/>
            <a:ext cx="12192000" cy="56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0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b. My club does a good job of involving new members.&#10;. Number of responses: 77 responses.">
            <a:extLst>
              <a:ext uri="{FF2B5EF4-FFF2-40B4-BE49-F238E27FC236}">
                <a16:creationId xmlns:a16="http://schemas.microsoft.com/office/drawing/2014/main" id="{C5B2E231-ED81-E18E-A5C3-E64318355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321734"/>
            <a:ext cx="11650133" cy="567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2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c. My club actively seeks to involve all members in projects and activities according to their interests, skills and availability.&#10;. Number of responses: 77 responses.">
            <a:extLst>
              <a:ext uri="{FF2B5EF4-FFF2-40B4-BE49-F238E27FC236}">
                <a16:creationId xmlns:a16="http://schemas.microsoft.com/office/drawing/2014/main" id="{57A4CF34-E921-DD60-A843-1BF748D95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2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a. I feel welcome in my club.&#10;. Number of responses: 77 responses.">
            <a:extLst>
              <a:ext uri="{FF2B5EF4-FFF2-40B4-BE49-F238E27FC236}">
                <a16:creationId xmlns:a16="http://schemas.microsoft.com/office/drawing/2014/main" id="{13412507-9D70-53DE-B6FC-2CE220E9D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7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b. My club provides opportunities to use my talents and skills.&#10;. Number of responses: 77 responses.">
            <a:extLst>
              <a:ext uri="{FF2B5EF4-FFF2-40B4-BE49-F238E27FC236}">
                <a16:creationId xmlns:a16="http://schemas.microsoft.com/office/drawing/2014/main" id="{747DFF92-8475-52B6-F88A-936AEB3D1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1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f. Through Pilot I make a difference in my community.&#10;. Number of responses: 77 responses.">
            <a:extLst>
              <a:ext uri="{FF2B5EF4-FFF2-40B4-BE49-F238E27FC236}">
                <a16:creationId xmlns:a16="http://schemas.microsoft.com/office/drawing/2014/main" id="{3027F784-3351-72EE-9188-A6A53D210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b. I frequently participate in my club’s activities, projects, and fundraisers.&#10;. Number of responses: 77 responses.">
            <a:extLst>
              <a:ext uri="{FF2B5EF4-FFF2-40B4-BE49-F238E27FC236}">
                <a16:creationId xmlns:a16="http://schemas.microsoft.com/office/drawing/2014/main" id="{A5ADD74D-4874-85EB-3874-C4AC34186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9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rms response chart. Question title: c. I am proud of my Pilot club.&#10;. Number of responses: 77 responses.">
            <a:extLst>
              <a:ext uri="{FF2B5EF4-FFF2-40B4-BE49-F238E27FC236}">
                <a16:creationId xmlns:a16="http://schemas.microsoft.com/office/drawing/2014/main" id="{27950EAF-DF62-037E-55E3-70797D271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42908"/>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455F51"/>
      </a:dk2>
      <a:lt2>
        <a:srgbClr val="E2DFCC"/>
      </a:lt2>
      <a:accent1>
        <a:srgbClr val="FFFF00"/>
      </a:accent1>
      <a:accent2>
        <a:srgbClr val="008000"/>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8691</TotalTime>
  <Words>77</Words>
  <Application>Microsoft Macintosh PowerPoint</Application>
  <PresentationFormat>Widescreen</PresentationFormat>
  <Paragraphs>9</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VIRTUAL WALK-THROUGH  MACON, GEORGIA,  BIRTHPLACE OF PILOT INTERNATIONAL</dc:title>
  <dc:creator>Connie Moore</dc:creator>
  <cp:lastModifiedBy>Lisa Patterson</cp:lastModifiedBy>
  <cp:revision>8</cp:revision>
  <cp:lastPrinted>2022-10-28T15:44:50Z</cp:lastPrinted>
  <dcterms:created xsi:type="dcterms:W3CDTF">2021-01-11T20:01:20Z</dcterms:created>
  <dcterms:modified xsi:type="dcterms:W3CDTF">2022-10-28T15:48:28Z</dcterms:modified>
</cp:coreProperties>
</file>